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89" r:id="rId10"/>
    <p:sldId id="365" r:id="rId11"/>
    <p:sldId id="265" r:id="rId12"/>
    <p:sldId id="267" r:id="rId13"/>
    <p:sldId id="266" r:id="rId14"/>
    <p:sldId id="268" r:id="rId15"/>
    <p:sldId id="366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92" r:id="rId39"/>
    <p:sldId id="294" r:id="rId40"/>
    <p:sldId id="293" r:id="rId41"/>
    <p:sldId id="368" r:id="rId42"/>
    <p:sldId id="295" r:id="rId43"/>
    <p:sldId id="296" r:id="rId44"/>
    <p:sldId id="297" r:id="rId45"/>
    <p:sldId id="298" r:id="rId46"/>
    <p:sldId id="299" r:id="rId47"/>
    <p:sldId id="301" r:id="rId48"/>
    <p:sldId id="300" r:id="rId49"/>
    <p:sldId id="302" r:id="rId50"/>
    <p:sldId id="367" r:id="rId51"/>
    <p:sldId id="374" r:id="rId52"/>
    <p:sldId id="303" r:id="rId53"/>
    <p:sldId id="373" r:id="rId54"/>
    <p:sldId id="304" r:id="rId55"/>
    <p:sldId id="305" r:id="rId56"/>
    <p:sldId id="306" r:id="rId57"/>
    <p:sldId id="307" r:id="rId58"/>
    <p:sldId id="308" r:id="rId59"/>
    <p:sldId id="309" r:id="rId60"/>
    <p:sldId id="36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70" r:id="rId69"/>
    <p:sldId id="317" r:id="rId70"/>
    <p:sldId id="318" r:id="rId71"/>
    <p:sldId id="321" r:id="rId72"/>
    <p:sldId id="322" r:id="rId73"/>
    <p:sldId id="325" r:id="rId74"/>
    <p:sldId id="326" r:id="rId75"/>
    <p:sldId id="327" r:id="rId76"/>
    <p:sldId id="371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7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86477" autoAdjust="0"/>
  </p:normalViewPr>
  <p:slideViewPr>
    <p:cSldViewPr showGuides="1">
      <p:cViewPr>
        <p:scale>
          <a:sx n="55" d="100"/>
          <a:sy n="55" d="100"/>
        </p:scale>
        <p:origin x="-3168" y="-16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28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C2B8F-2E48-43F6-B5F2-CB56309D606C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A2F00-4CE8-4CF2-90D6-06DA1A227B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209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Magnificence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Rector</a:t>
            </a:r>
            <a:r>
              <a:rPr lang="pl-PL" baseline="0" dirty="0" smtClean="0"/>
              <a:t> </a:t>
            </a:r>
            <a:r>
              <a:rPr lang="pl-PL" dirty="0" smtClean="0"/>
              <a:t>(</a:t>
            </a:r>
            <a:r>
              <a:rPr lang="pl-PL" dirty="0" err="1" smtClean="0"/>
              <a:t>President</a:t>
            </a:r>
            <a:r>
              <a:rPr lang="pl-PL" dirty="0" smtClean="0"/>
              <a:t>) of the </a:t>
            </a:r>
            <a:r>
              <a:rPr lang="pl-PL" dirty="0" err="1" smtClean="0"/>
              <a:t>Academy</a:t>
            </a:r>
            <a:r>
              <a:rPr lang="pl-PL" dirty="0" smtClean="0"/>
              <a:t> of Fine </a:t>
            </a:r>
            <a:r>
              <a:rPr lang="pl-PL" dirty="0" err="1" smtClean="0"/>
              <a:t>Arts</a:t>
            </a:r>
            <a:r>
              <a:rPr lang="pl-PL" dirty="0" smtClean="0"/>
              <a:t>, </a:t>
            </a:r>
            <a:r>
              <a:rPr lang="pl-PL" dirty="0" err="1" smtClean="0"/>
              <a:t>professor</a:t>
            </a:r>
            <a:r>
              <a:rPr lang="pl-PL" dirty="0" smtClean="0"/>
              <a:t>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Stanisław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Tabisz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42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Alessia Andreotti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 between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for the laser assisted removal of degraded protective from stone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97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Alessia Andreotti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 between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for the laser assisted removal of degraded protective from stone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536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Rebecca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Kaczkowski &amp; Wolfgang </a:t>
            </a: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Kautek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underground to outer space: new applications for laser cleaning in mineralogy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865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Rebecca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Kaczkowski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underground to outer space: new applications for laser cleaning in mineralogy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418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Saira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Arif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cleaning of historical postage stamps and stationery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949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Saira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Arif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cleaning of historical postage stamps and stationery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781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Laborde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Marqueze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ablation on polychrome stone surface: a protocol for risk evaluation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525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Laborde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Marqueze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ablation on polychrome stone surface: a protocol for risk evaluation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53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Jahn</a:t>
            </a:r>
            <a:r>
              <a:rPr lang="pl-PL" dirty="0" smtClean="0"/>
              <a:t> Asmus</a:t>
            </a:r>
            <a:r>
              <a:rPr lang="pl-PL" baseline="0" dirty="0" smtClean="0"/>
              <a:t> - Chair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15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 Ostrowski,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Polish conservation projects with the use of laser techniques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34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Vice President of </a:t>
            </a:r>
            <a:r>
              <a:rPr lang="en-US" noProof="0" dirty="0" err="1" smtClean="0"/>
              <a:t>Interacademic</a:t>
            </a:r>
            <a:r>
              <a:rPr lang="en-US" noProof="0" dirty="0" smtClean="0"/>
              <a:t> Institute of Conservation, professor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Ireneusz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Płuska</a:t>
            </a:r>
            <a:endParaRPr lang="en-US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839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 Ostrowski,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Polish conservation projects with the use of laser techniques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36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 Godet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yellowing effect: study of the nanophases created by laser irradiation of natural and model gypsum crusts using transmission electron microscopy (TEM) and electron paramagnetic resonance (EPR) spectroscopy.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7364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 Godet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yellowing effect: study of the nanophases created by laser irradiation of natural and model gypsum crusts using transmission electron microscopy (TEM) and electron paramagnetic resonance (EPR) spectroscopy.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267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Londero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cleaning of a Navajo wool blanket by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Nd:Yag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17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Mikel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Sanz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 effects on the laser removal of lichens on heritage stone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921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Athanasia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Papanikolaou</a:t>
            </a:r>
            <a:endParaRPr lang="pl-PL" u="none" dirty="0" smtClean="0">
              <a:effectLst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the understanding of the two wavelength laser cleaning in avoiding yellowing on stonework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9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Athanasia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Papanikolaou</a:t>
            </a:r>
            <a:endParaRPr lang="pl-PL" u="none" dirty="0" smtClean="0">
              <a:effectLst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the understanding of the two wavelength laser cleaning in avoiding yellowing on stonework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349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Athanasia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Papanikolaou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John Asmus (Chair)</a:t>
            </a:r>
            <a:endParaRPr lang="pl-PL" u="none" dirty="0" smtClean="0">
              <a:effectLst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the understanding of the two wavelength laser cleaning in avoiding yellowing on stonework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542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William P. Brown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removal of intractable materials with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Erbium:YAG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at 2.94 mm from ancient tempera painting on panel 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101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Adele DeCruz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Johann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Nimmrichter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removal of intractable materials with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Erbium:YAG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at 2.94 mm from ancient tempera painting on panel 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687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407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Andrzej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Dajnowski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new G.C. Laser Cleaning System for cleaning and surface preparation for re-gilding of a large outdoor bronze monument of Alexander Hamilton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182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Andrzej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Dajnowski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new G.C. Laser Cleaning System for cleaning and surface preparation for re-gilding of a large outdoor bronze monument of Alexander Hamilton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105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Elisa Isella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at the Academy of Fine Arts of Brera: the application of laser-cleaning technology on three case studies of the historical heritage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1045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Elisa Isella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at the Academy of Fine Arts of Brera: the application of laser-cleaning technology on three case studies of the historical heritage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738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Birgit Angelika Schmidt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Johann </a:t>
            </a: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Nimmrichter</a:t>
            </a:r>
            <a:r>
              <a:rPr lang="pl-P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Decontamination of biocidal loaded wooden artworks by means of laser and plasma processing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2725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Birgit Angelika Schmidt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Decontamination of biocidal loaded wooden artworks by means of laser and plasma processing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633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Meeting with dr Aleksandra</a:t>
            </a:r>
            <a:r>
              <a:rPr lang="pl-PL" baseline="0" dirty="0" smtClean="0"/>
              <a:t> Hola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528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Meeting with dr Aleksandra</a:t>
            </a:r>
            <a:r>
              <a:rPr lang="pl-PL" baseline="0" dirty="0" smtClean="0"/>
              <a:t> Hola</a:t>
            </a:r>
            <a:endParaRPr lang="en-US" smtClean="0"/>
          </a:p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994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Professor </a:t>
            </a:r>
            <a:r>
              <a:rPr lang="en-US" noProof="0" dirty="0" err="1" smtClean="0"/>
              <a:t>Ireneusz</a:t>
            </a:r>
            <a:r>
              <a:rPr lang="en-US" noProof="0" dirty="0" smtClean="0"/>
              <a:t> </a:t>
            </a:r>
            <a:r>
              <a:rPr lang="en-US" noProof="0" dirty="0" err="1" smtClean="0"/>
              <a:t>Płuska</a:t>
            </a:r>
            <a:r>
              <a:rPr lang="en-US" noProof="0" dirty="0" smtClean="0"/>
              <a:t> at Sigismund's</a:t>
            </a:r>
            <a:r>
              <a:rPr lang="en-US" baseline="0" noProof="0" dirty="0" smtClean="0"/>
              <a:t> Chapel </a:t>
            </a:r>
            <a:endParaRPr lang="en-US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23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Gaël Latour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 of parchment alteration by correlative nonlinear optical microscopy and infrared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nanoscopy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05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John Asmus:</a:t>
            </a:r>
            <a:r>
              <a:rPr lang="pl-PL" baseline="0" dirty="0" smtClean="0"/>
              <a:t> </a:t>
            </a:r>
            <a:r>
              <a:rPr lang="en-US" b="1" baseline="0" dirty="0" smtClean="0"/>
              <a:t>Final endeavor of “Monument Man”</a:t>
            </a:r>
            <a:r>
              <a:rPr lang="en-US" baseline="0" dirty="0" smtClean="0"/>
              <a:t> – key-note lecture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852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Gaël Latour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Manfred </a:t>
            </a: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Schreiner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 of parchment alteration by correlative nonlinear optical microscopy and infrared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nanoscopy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2725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Wolfgang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Kautek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Laser-induced particle desorption and adhesion force investigations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969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Mohamed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Oujja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LIF-Raman-LIBS analysis of heritage stones with a single set-up using UV pulsed laser excitation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371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Mohamed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Oujja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Manfred </a:t>
            </a: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Schreiner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LIF-Raman-LIBS analysis of heritage stones with a single set-up using UV pulsed laser excitation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545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Roger M. Groves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Spectral imaging of Dutch gilt leather for improved conservation strategies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03336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Paraskevi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Pouli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comprehensive management systems for handling and disseminating information recorded upon laser analysis, diagnosis and conservation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2164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Martin Cooper - Chair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717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Bartosz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Dajnowski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 new laser cleaning technology in the USA on works of art and architecture: introducing the GC-1 Laser Cleaning System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522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Bartosz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Dajnowski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 new laser cleaning technology in the USA on works of art and architecture: introducing the GC-1 Laser Cleaning System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107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 Drake</a:t>
            </a:r>
            <a:endParaRPr lang="pl-PL" u="none" dirty="0" smtClean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MicroLIBS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 of archaeological objects: elements analysis and fingerprinting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07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John Asmus:</a:t>
            </a:r>
            <a:r>
              <a:rPr lang="pl-PL" baseline="0" dirty="0" smtClean="0"/>
              <a:t> </a:t>
            </a:r>
            <a:r>
              <a:rPr lang="en-US" b="1" baseline="0" dirty="0" smtClean="0"/>
              <a:t>Final endeavor of “Monument Man”</a:t>
            </a:r>
            <a:r>
              <a:rPr lang="en-US" baseline="0" dirty="0" smtClean="0"/>
              <a:t> – key-note lecture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3660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 Drake</a:t>
            </a:r>
            <a:endParaRPr lang="pl-PL" u="none" dirty="0" smtClean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MicroLIBS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 of archaeological objects: elements analysis and fingerprinting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219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Laura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Bartoli</a:t>
            </a:r>
            <a:endParaRPr lang="pl-PL" u="none" dirty="0" smtClean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El.En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laser systems for restoration of CH objects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9899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Marta </a:t>
            </a:r>
            <a:r>
              <a:rPr lang="pl-PL" dirty="0" err="1" smtClean="0"/>
              <a:t>Castilleo</a:t>
            </a:r>
            <a:r>
              <a:rPr lang="pl-PL" dirty="0" smtClean="0"/>
              <a:t> - Chair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83415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Haida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Liang,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examination of the complementary use of optical coherence tomography (OCT) and non-linear microscopy –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519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Haida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Liang,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examination of the complementary use of optical coherence tomography (OCT) and non-linear microscopy –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key-note lecture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4180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Adele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DeCruz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study in the use of optical coherence tomography to examine depth of penetration into varnish layers ablated by the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pulse at 2.94 µm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4562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Adele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DeCruz</a:t>
            </a:r>
            <a:r>
              <a:rPr lang="pl-P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Marta </a:t>
            </a:r>
            <a:r>
              <a:rPr lang="pl-PL" sz="120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Castilleo</a:t>
            </a:r>
            <a:r>
              <a:rPr lang="pl-PL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study in the use of optical coherence tomography to examine depth of penetration into varnish layers ablated by the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pulse at 2.94 µm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0918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Magdalena Iwanicka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coherence tomography and reflection FTIR as complementary tools for examination of varnish layers in Vincent van Gogh’s Sunflowers– preliminary results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57753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Magdalena Iwanicka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coherence tomography and reflection FTIR as complementary tools for examination of varnish layers in Vincent van Gogh’s Sunflowers– preliminary results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872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Sotiria Kogou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Non-invasive multi-modal analysis of Cave 465 murals  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Dunhuang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China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56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Marta </a:t>
            </a:r>
            <a:r>
              <a:rPr lang="pl-PL" dirty="0" err="1" smtClean="0"/>
              <a:t>Castillejo</a:t>
            </a:r>
            <a:r>
              <a:rPr lang="pl-PL" dirty="0" smtClean="0"/>
              <a:t>: </a:t>
            </a:r>
            <a:r>
              <a:rPr lang="en-US" b="1" dirty="0" smtClean="0"/>
              <a:t>Non-linear microscopies for the assessment of photochemical modifications upon laser removal of varnishes used in paintings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6972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Sotiria Kogou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Non-invasive multi-modal analysis of Cave 465 murals  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Dunhuang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China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0115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Claudia Daffara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conoscopic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holography for the assessment of the effects of traditional and innovative cleaning treatments of silver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4427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Claudia Daffara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conoscopic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holography for the assessment of the effects of traditional and innovative cleaning treatments of silver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5302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Sotiris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Psilodimitrakopoulos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aging in starch based adhesives, studied using second harmonic generation imaging microscopy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8908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Sotiris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Psilodimitrakopoulos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aging in starch based adhesives, studied using second harmonic generation imaging microscopy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46181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Dal Fovo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Nonlinear imaging techniques (NLO) for painting investigation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7392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Dal Fovo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Marta </a:t>
            </a:r>
            <a:r>
              <a:rPr lang="pl-PL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Castilleo</a:t>
            </a: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(Chair)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Nonlinear imaging techniques (NLO) for painting investigation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46302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Selçuk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Aktürk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Cleaning performance of femtosecond and nanosecond laser pulses for artificially soiled papers with sizing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503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Magdalena Iwanicka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coherence tomography for monitoring of the laser cleaning of ceramic tiles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8857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Dal Fovo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Thinning of oxalate patina with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Er:YAG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stand-alone and in combination with Agar and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Carbogel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66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 J. López,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 of the laser cleaning of rough surfaces of granitic stones used in the building heritage of NW Iberian peninsula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370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Sotiria Kogou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study of illuminated manuscripts using optical coherence tomography and non-invasive spectroscopic techniques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5553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María Vega Cańamares Arribas,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SERS analysis of Fuchsine and Diamond Green G on Ag nanoparticles prepared by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photoreduction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8924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Wolfgang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Kautek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Stratigraphy by multiple wavelength laser-induced breakdown spectroscopy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1689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Maria-Mihaela Manea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Raman spectroscopy and associated techniques used in the pre-screening stage of radiocarbon dating process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8270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Václava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Antušková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Guanine - an unexpected organic pigment identified in the polychrome of the wood sculpture using the method of Raman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microspectroscopy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7377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 Rogulska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forgotten Baroque Master - authentication investigations of the painting attributed to J.J.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Knechtel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1857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Kateřina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Tomšová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 of techniques of gilding and tin-relief decoration in Bohemian panel paintings from the gothic period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0988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Athanasia</a:t>
            </a:r>
            <a:r>
              <a:rPr lang="en-GB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Papanikolaou</a:t>
            </a:r>
            <a:endParaRPr lang="pl-PL" u="none" dirty="0" smtClean="0"/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Multispectral imaging to unveil the drawings and colours of a burnt Minoan wall painting showing a “Female figure in sanctuary/shrine”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68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 J. López,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 of the laser cleaning of rough surfaces of granitic stones used in the building heritage of NW Iberian peninsula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7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Marlene April Yandrisevits, </a:t>
            </a:r>
            <a:endParaRPr lang="pl-PL" u="none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Wavelength-dependent absorption and scattering effects on laser cleaning of a corroded iron alloy European scale armor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A2F00-4CE8-4CF2-90D6-06DA1A227B7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971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8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1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6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52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1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7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1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6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9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2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4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5BFF-361F-4848-ABA6-E293EE8D1FDE}" type="datetimeFigureOut">
              <a:rPr lang="pl-PL" smtClean="0"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4DAEB-D8E5-4948-AC00-0C06957CD4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8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788005" y="4005064"/>
            <a:ext cx="53529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Welcome reception,</a:t>
            </a:r>
          </a:p>
          <a:p>
            <a:pPr algn="ctr"/>
            <a:r>
              <a:rPr lang="en-US" sz="3200" dirty="0" smtClean="0"/>
              <a:t>Bishop </a:t>
            </a:r>
            <a:r>
              <a:rPr lang="en-US" sz="3200" dirty="0" err="1" smtClean="0"/>
              <a:t>Erasm</a:t>
            </a:r>
            <a:r>
              <a:rPr lang="en-US" sz="3200" dirty="0" smtClean="0"/>
              <a:t> </a:t>
            </a:r>
            <a:r>
              <a:rPr lang="en-US" sz="3200" dirty="0" err="1" smtClean="0"/>
              <a:t>Cio</a:t>
            </a:r>
            <a:r>
              <a:rPr lang="pl-PL" sz="3200" dirty="0" smtClean="0"/>
              <a:t>l</a:t>
            </a:r>
            <a:r>
              <a:rPr lang="en-US" sz="3200" dirty="0" err="1" smtClean="0"/>
              <a:t>ek</a:t>
            </a:r>
            <a:r>
              <a:rPr lang="en-US" sz="3200" dirty="0" smtClean="0"/>
              <a:t> Palace,</a:t>
            </a:r>
          </a:p>
          <a:p>
            <a:pPr algn="ctr"/>
            <a:r>
              <a:rPr lang="en-US" sz="3200" dirty="0" smtClean="0"/>
              <a:t>Monday, 19th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19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556180" y="4005064"/>
            <a:ext cx="58165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err="1" smtClean="0"/>
              <a:t>Opening</a:t>
            </a:r>
            <a:r>
              <a:rPr lang="en-US" sz="3200" dirty="0" smtClean="0"/>
              <a:t>,</a:t>
            </a:r>
          </a:p>
          <a:p>
            <a:pPr algn="ctr"/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Tuesday</a:t>
            </a:r>
            <a:r>
              <a:rPr lang="en-US" sz="3200" dirty="0" smtClean="0"/>
              <a:t>, </a:t>
            </a:r>
            <a:r>
              <a:rPr lang="pl-PL" sz="3200" dirty="0" smtClean="0"/>
              <a:t>20</a:t>
            </a:r>
            <a:r>
              <a:rPr lang="en-US" sz="3200" dirty="0" err="1" smtClean="0"/>
              <a:t>th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22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42" r="3822" b="11501"/>
          <a:stretch/>
        </p:blipFill>
        <p:spPr>
          <a:xfrm>
            <a:off x="-378296" y="-878540"/>
            <a:ext cx="9522296" cy="77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" y="-6837836"/>
            <a:ext cx="9140483" cy="136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190"/>
            <a:ext cx="9144000" cy="65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57306" y="3243721"/>
            <a:ext cx="85689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</a:t>
            </a:r>
            <a:r>
              <a:rPr lang="en-GB" sz="3200" b="1" dirty="0" err="1" smtClean="0"/>
              <a:t>ession</a:t>
            </a:r>
            <a:r>
              <a:rPr lang="en-GB" sz="3200" b="1" dirty="0" smtClean="0"/>
              <a:t> </a:t>
            </a:r>
            <a:r>
              <a:rPr lang="en-GB" sz="3200" b="1" dirty="0"/>
              <a:t>1: 	Developments in laser removal of unwanted substances on culturally-important objects and </a:t>
            </a:r>
            <a:r>
              <a:rPr lang="en-GB" sz="3200" b="1" dirty="0" smtClean="0"/>
              <a:t>monuments</a:t>
            </a:r>
            <a:endParaRPr lang="en-US" sz="3200" b="1" dirty="0" smtClean="0"/>
          </a:p>
          <a:p>
            <a:pPr algn="ctr">
              <a:spcBef>
                <a:spcPts val="1200"/>
              </a:spcBef>
            </a:pPr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Tuesday</a:t>
            </a:r>
            <a:r>
              <a:rPr lang="en-US" sz="3200" dirty="0" smtClean="0"/>
              <a:t>, </a:t>
            </a:r>
            <a:r>
              <a:rPr lang="pl-PL" sz="3200" dirty="0" smtClean="0"/>
              <a:t>20</a:t>
            </a:r>
            <a:r>
              <a:rPr lang="en-US" sz="3200" dirty="0" err="1" smtClean="0"/>
              <a:t>th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72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979"/>
            <a:ext cx="9144000" cy="6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381"/>
            <a:ext cx="9144000" cy="65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22154" r="26769" b="16308"/>
          <a:stretch/>
        </p:blipFill>
        <p:spPr>
          <a:xfrm>
            <a:off x="-46146" y="130324"/>
            <a:ext cx="923629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602"/>
            <a:ext cx="9144000" cy="653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1520" y="3861048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</a:t>
            </a:r>
            <a:r>
              <a:rPr lang="en-GB" sz="3200" b="1" dirty="0" err="1" smtClean="0"/>
              <a:t>ession</a:t>
            </a:r>
            <a:r>
              <a:rPr lang="en-GB" sz="3200" b="1" dirty="0" smtClean="0"/>
              <a:t> </a:t>
            </a:r>
            <a:r>
              <a:rPr lang="pl-PL" sz="3200" b="1" dirty="0" smtClean="0"/>
              <a:t>2</a:t>
            </a:r>
            <a:r>
              <a:rPr lang="en-GB" sz="3200" b="1" dirty="0" smtClean="0"/>
              <a:t>: </a:t>
            </a:r>
            <a:r>
              <a:rPr lang="en-GB" sz="3200" b="1" dirty="0"/>
              <a:t>	</a:t>
            </a:r>
            <a:r>
              <a:rPr lang="en-GB" sz="3200" dirty="0"/>
              <a:t>Case studies I </a:t>
            </a:r>
            <a:endParaRPr lang="en-US" sz="3200" b="1" dirty="0" smtClean="0"/>
          </a:p>
          <a:p>
            <a:pPr algn="ctr">
              <a:spcBef>
                <a:spcPts val="1200"/>
              </a:spcBef>
            </a:pPr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Tuesday</a:t>
            </a:r>
            <a:r>
              <a:rPr lang="en-US" sz="3200" dirty="0" smtClean="0"/>
              <a:t>, </a:t>
            </a:r>
            <a:r>
              <a:rPr lang="pl-PL" sz="3200" dirty="0" smtClean="0"/>
              <a:t>20</a:t>
            </a:r>
            <a:r>
              <a:rPr lang="en-US" sz="3200" dirty="0" err="1" smtClean="0"/>
              <a:t>th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49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23021" y="3789040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3200" b="1" dirty="0" err="1" smtClean="0"/>
              <a:t>Visit</a:t>
            </a:r>
            <a:r>
              <a:rPr lang="pl-PL" sz="3200" b="1" dirty="0" smtClean="0"/>
              <a:t> to </a:t>
            </a:r>
            <a:r>
              <a:rPr lang="en-US" sz="3200" b="1" dirty="0"/>
              <a:t>The Royal </a:t>
            </a:r>
            <a:r>
              <a:rPr lang="en-US" sz="3200" b="1" dirty="0" err="1"/>
              <a:t>Archcathedral</a:t>
            </a:r>
            <a:r>
              <a:rPr lang="en-US" sz="3200" b="1" dirty="0"/>
              <a:t> Basilica of Saints Stanislaus and Wenceslaus on the </a:t>
            </a:r>
            <a:r>
              <a:rPr lang="en-US" sz="3200" b="1" dirty="0" err="1"/>
              <a:t>Wawel</a:t>
            </a:r>
            <a:r>
              <a:rPr lang="en-US" sz="3200" b="1" dirty="0"/>
              <a:t> Hill</a:t>
            </a:r>
            <a:r>
              <a:rPr lang="en-GB" sz="3200" dirty="0"/>
              <a:t>	</a:t>
            </a:r>
            <a:r>
              <a:rPr lang="pl-PL" sz="3200" dirty="0" err="1" smtClean="0"/>
              <a:t>Wednesday</a:t>
            </a:r>
            <a:r>
              <a:rPr lang="en-US" sz="3200" dirty="0" smtClean="0"/>
              <a:t>, </a:t>
            </a:r>
            <a:r>
              <a:rPr lang="pl-PL" sz="3200" dirty="0" smtClean="0"/>
              <a:t>21st </a:t>
            </a:r>
            <a:r>
              <a:rPr lang="en-US" sz="3200" dirty="0" smtClean="0"/>
              <a:t>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52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30" y="0"/>
            <a:ext cx="457697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4467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3660" y="743660"/>
            <a:ext cx="5949280" cy="446196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8384" y="1652382"/>
            <a:ext cx="5949277" cy="44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095" y="858340"/>
            <a:ext cx="6856755" cy="51425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3" b="9962"/>
          <a:stretch/>
        </p:blipFill>
        <p:spPr>
          <a:xfrm rot="5400000">
            <a:off x="3844616" y="1592727"/>
            <a:ext cx="6890863" cy="37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3761" y="857250"/>
            <a:ext cx="6858000" cy="5143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77984" y="1608261"/>
            <a:ext cx="4855300" cy="36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1520" y="3861048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</a:t>
            </a:r>
            <a:r>
              <a:rPr lang="en-GB" sz="3200" b="1" dirty="0" err="1" smtClean="0"/>
              <a:t>ession</a:t>
            </a:r>
            <a:r>
              <a:rPr lang="pl-PL" sz="3200" b="1" dirty="0" smtClean="0"/>
              <a:t> 3</a:t>
            </a:r>
            <a:r>
              <a:rPr lang="en-GB" sz="3200" b="1" dirty="0" smtClean="0"/>
              <a:t>: </a:t>
            </a:r>
            <a:r>
              <a:rPr lang="en-GB" sz="3200" b="1" dirty="0"/>
              <a:t>	</a:t>
            </a:r>
            <a:r>
              <a:rPr lang="en-GB" sz="3200" dirty="0"/>
              <a:t>Miscellaneous </a:t>
            </a:r>
            <a:r>
              <a:rPr lang="en-GB" sz="3200" dirty="0" smtClean="0"/>
              <a:t>topics</a:t>
            </a:r>
            <a:endParaRPr lang="en-US" sz="3200" b="1" dirty="0" smtClean="0"/>
          </a:p>
          <a:p>
            <a:pPr algn="ctr">
              <a:spcBef>
                <a:spcPts val="1200"/>
              </a:spcBef>
            </a:pPr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Wednesday</a:t>
            </a:r>
            <a:r>
              <a:rPr lang="en-US" sz="3200" dirty="0" smtClean="0"/>
              <a:t>, </a:t>
            </a:r>
            <a:r>
              <a:rPr lang="pl-PL" sz="3200" dirty="0" smtClean="0"/>
              <a:t>21st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6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6" y="3437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1520" y="38610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</a:t>
            </a:r>
            <a:r>
              <a:rPr lang="en-GB" sz="3200" b="1" dirty="0" err="1" smtClean="0"/>
              <a:t>ession</a:t>
            </a:r>
            <a:r>
              <a:rPr lang="pl-PL" sz="3200" b="1" dirty="0" smtClean="0"/>
              <a:t> 3</a:t>
            </a:r>
            <a:r>
              <a:rPr lang="en-GB" sz="3200" b="1" dirty="0" smtClean="0"/>
              <a:t>: </a:t>
            </a:r>
            <a:r>
              <a:rPr lang="en-GB" sz="3200" b="1" dirty="0"/>
              <a:t>	</a:t>
            </a:r>
            <a:r>
              <a:rPr lang="en-GB" sz="3200" dirty="0"/>
              <a:t>Instrument presentations and announcements </a:t>
            </a:r>
            <a:endParaRPr lang="pl-PL" sz="3200" dirty="0" smtClean="0"/>
          </a:p>
          <a:p>
            <a:pPr algn="ctr"/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Wednesday</a:t>
            </a:r>
            <a:r>
              <a:rPr lang="en-US" sz="3200" dirty="0" smtClean="0"/>
              <a:t>, </a:t>
            </a:r>
            <a:r>
              <a:rPr lang="pl-PL" sz="3200" dirty="0" smtClean="0"/>
              <a:t>21st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36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380"/>
            <a:ext cx="9144000" cy="65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31183" y="3429000"/>
            <a:ext cx="85689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S</a:t>
            </a:r>
            <a:r>
              <a:rPr lang="en-GB" sz="3200" b="1" dirty="0" err="1" smtClean="0"/>
              <a:t>ession</a:t>
            </a:r>
            <a:r>
              <a:rPr lang="pl-PL" sz="3200" b="1" dirty="0" smtClean="0"/>
              <a:t> 4</a:t>
            </a:r>
            <a:r>
              <a:rPr lang="en-GB" sz="3200" b="1" dirty="0" smtClean="0"/>
              <a:t>: </a:t>
            </a:r>
            <a:r>
              <a:rPr lang="en-GB" sz="3200" b="1" dirty="0"/>
              <a:t>	</a:t>
            </a:r>
            <a:r>
              <a:rPr lang="en-GB" sz="3200" dirty="0"/>
              <a:t>Coherent light-based methods for imaging, documentation and examination of objects and structures </a:t>
            </a:r>
            <a:endParaRPr lang="pl-PL" sz="3200" dirty="0" smtClean="0"/>
          </a:p>
          <a:p>
            <a:pPr algn="ctr">
              <a:spcBef>
                <a:spcPts val="1200"/>
              </a:spcBef>
            </a:pPr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Thursday</a:t>
            </a:r>
            <a:r>
              <a:rPr lang="en-US" sz="3200" dirty="0" smtClean="0"/>
              <a:t>, </a:t>
            </a:r>
            <a:r>
              <a:rPr lang="pl-PL" sz="3200" dirty="0" smtClean="0"/>
              <a:t>22nd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06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071"/>
            <a:ext cx="9144000" cy="65318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095"/>
            <a:ext cx="9144000" cy="65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03" y="980728"/>
            <a:ext cx="6284989" cy="224333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31183" y="3429000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Poster </a:t>
            </a:r>
            <a:r>
              <a:rPr lang="pl-PL" sz="3200" b="1" dirty="0" err="1" smtClean="0"/>
              <a:t>pitch</a:t>
            </a:r>
            <a:r>
              <a:rPr lang="pl-PL" sz="3200" b="1" dirty="0" smtClean="0"/>
              <a:t> &amp; poster </a:t>
            </a:r>
            <a:r>
              <a:rPr lang="pl-PL" sz="3200" b="1" dirty="0" err="1" smtClean="0"/>
              <a:t>session</a:t>
            </a:r>
            <a:endParaRPr lang="pl-PL" sz="3200" dirty="0" smtClean="0"/>
          </a:p>
          <a:p>
            <a:pPr algn="ctr">
              <a:spcBef>
                <a:spcPts val="1200"/>
              </a:spcBef>
            </a:pPr>
            <a:r>
              <a:rPr lang="pl-PL" sz="3200" dirty="0" smtClean="0"/>
              <a:t>Jan Matejko </a:t>
            </a:r>
            <a:r>
              <a:rPr lang="pl-PL" sz="3200" dirty="0" err="1" smtClean="0"/>
              <a:t>Academy</a:t>
            </a:r>
            <a:r>
              <a:rPr lang="pl-PL" sz="3200" dirty="0" smtClean="0"/>
              <a:t> of Fine </a:t>
            </a:r>
            <a:r>
              <a:rPr lang="pl-PL" sz="3200" dirty="0" err="1" smtClean="0"/>
              <a:t>Arts</a:t>
            </a:r>
            <a:endParaRPr lang="en-US" sz="3200" dirty="0" smtClean="0"/>
          </a:p>
          <a:p>
            <a:pPr algn="ctr"/>
            <a:r>
              <a:rPr lang="pl-PL" sz="3200" dirty="0" err="1" smtClean="0"/>
              <a:t>Thursday</a:t>
            </a:r>
            <a:r>
              <a:rPr lang="en-US" sz="3200" dirty="0" smtClean="0"/>
              <a:t>, </a:t>
            </a:r>
            <a:r>
              <a:rPr lang="pl-PL" sz="3200" dirty="0" smtClean="0"/>
              <a:t>22nd</a:t>
            </a:r>
            <a:r>
              <a:rPr lang="en-US" sz="3200" dirty="0" smtClean="0"/>
              <a:t> September 2016</a:t>
            </a:r>
          </a:p>
          <a:p>
            <a:pPr algn="ctr"/>
            <a:r>
              <a:rPr lang="en-US" sz="3200" dirty="0" err="1" smtClean="0"/>
              <a:t>Kraków</a:t>
            </a:r>
            <a:r>
              <a:rPr lang="en-US" sz="3200" dirty="0" smtClean="0"/>
              <a:t> , Poland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79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1512</Words>
  <Application>Microsoft Office PowerPoint</Application>
  <PresentationFormat>Pokaz na ekranie (4:3)</PresentationFormat>
  <Paragraphs>253</Paragraphs>
  <Slides>107</Slides>
  <Notes>77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107</vt:i4>
      </vt:variant>
    </vt:vector>
  </HeadingPairs>
  <TitlesOfParts>
    <vt:vector size="108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Targowski</dc:creator>
  <cp:lastModifiedBy>ptarg</cp:lastModifiedBy>
  <cp:revision>23</cp:revision>
  <dcterms:created xsi:type="dcterms:W3CDTF">2016-09-20T20:55:43Z</dcterms:created>
  <dcterms:modified xsi:type="dcterms:W3CDTF">2016-09-26T11:18:43Z</dcterms:modified>
</cp:coreProperties>
</file>